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2" r:id="rId4"/>
    <p:sldId id="263" r:id="rId5"/>
    <p:sldId id="259" r:id="rId6"/>
    <p:sldId id="260" r:id="rId7"/>
    <p:sldId id="264" r:id="rId8"/>
    <p:sldId id="265" r:id="rId9"/>
    <p:sldId id="266" r:id="rId10"/>
    <p:sldId id="267" r:id="rId11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tangolo arrotondato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ttangolo arrotondato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olo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20" name="Sottotitolo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19" name="Segnaposto data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E2BCF64-268C-41C7-BE35-D9706F43BE71}" type="datetimeFigureOut">
              <a:rPr lang="it-IT" smtClean="0"/>
              <a:t>01/10/2024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11" name="Segnaposto numero diapositiva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DBEF54-69CB-4496-B32A-FEAF66B39F00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E2BCF64-268C-41C7-BE35-D9706F43BE71}" type="datetimeFigureOut">
              <a:rPr lang="it-IT" smtClean="0"/>
              <a:t>01/10/2024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DBEF54-69CB-4496-B32A-FEAF66B39F00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E2BCF64-268C-41C7-BE35-D9706F43BE71}" type="datetimeFigureOut">
              <a:rPr lang="it-IT" smtClean="0"/>
              <a:t>01/10/2024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DBEF54-69CB-4496-B32A-FEAF66B39F00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E2BCF64-268C-41C7-BE35-D9706F43BE71}" type="datetimeFigureOut">
              <a:rPr lang="it-IT" smtClean="0"/>
              <a:t>01/10/2024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DBEF54-69CB-4496-B32A-FEAF66B39F00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ttangolo arrotondato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ttangolo arrotondato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E2BCF64-268C-41C7-BE35-D9706F43BE71}" type="datetimeFigureOut">
              <a:rPr lang="it-IT" smtClean="0"/>
              <a:t>01/10/2024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DBEF54-69CB-4496-B32A-FEAF66B39F00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E2BCF64-268C-41C7-BE35-D9706F43BE71}" type="datetimeFigureOut">
              <a:rPr lang="it-IT" smtClean="0"/>
              <a:t>01/10/2024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DBEF54-69CB-4496-B32A-FEAF66B39F00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E2BCF64-268C-41C7-BE35-D9706F43BE71}" type="datetimeFigureOut">
              <a:rPr lang="it-IT" smtClean="0"/>
              <a:t>01/10/2024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DBEF54-69CB-4496-B32A-FEAF66B39F00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E2BCF64-268C-41C7-BE35-D9706F43BE71}" type="datetimeFigureOut">
              <a:rPr lang="it-IT" smtClean="0"/>
              <a:t>01/10/2024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DBEF54-69CB-4496-B32A-FEAF66B39F00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arrotondato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E2BCF64-268C-41C7-BE35-D9706F43BE71}" type="datetimeFigureOut">
              <a:rPr lang="it-IT" smtClean="0"/>
              <a:t>01/10/2024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DBEF54-69CB-4496-B32A-FEAF66B39F00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E2BCF64-268C-41C7-BE35-D9706F43BE71}" type="datetimeFigureOut">
              <a:rPr lang="it-IT" smtClean="0"/>
              <a:t>01/10/2024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DBEF54-69CB-4496-B32A-FEAF66B39F00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tangolo arrotondato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Arrotonda singolo angolo rettangolo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E2BCF64-268C-41C7-BE35-D9706F43BE71}" type="datetimeFigureOut">
              <a:rPr lang="it-IT" smtClean="0"/>
              <a:t>01/10/2024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DBEF54-69CB-4496-B32A-FEAF66B39F00}" type="slidenum">
              <a:rPr lang="it-IT" smtClean="0"/>
              <a:t>‹N›</a:t>
            </a:fld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it-IT" smtClean="0"/>
              <a:t>Fare clic sull'icona per inserire un'immagine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arrotondato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ttangolo arrotondato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Segnaposto titolo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25" name="Segnaposto data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E2BCF64-268C-41C7-BE35-D9706F43BE71}" type="datetimeFigureOut">
              <a:rPr lang="it-IT" smtClean="0"/>
              <a:t>01/10/2024</a:t>
            </a:fld>
            <a:endParaRPr lang="it-IT"/>
          </a:p>
        </p:txBody>
      </p:sp>
      <p:sp>
        <p:nvSpPr>
          <p:cNvPr id="18" name="Segnaposto piè di pagina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FCDBEF54-69CB-4496-B32A-FEAF66B39F00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Documento_di_Microsoft_Office_Word_97_-_20031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it-IT" dirty="0" smtClean="0"/>
              <a:t>Chi ha Paura di entrare all’asilo?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it-IT" dirty="0" smtClean="0"/>
          </a:p>
          <a:p>
            <a:pPr algn="ctr">
              <a:buNone/>
            </a:pPr>
            <a:endParaRPr lang="it-IT" dirty="0" smtClean="0"/>
          </a:p>
          <a:p>
            <a:pPr algn="ctr">
              <a:buNone/>
            </a:pPr>
            <a:endParaRPr lang="it-IT" dirty="0" smtClean="0"/>
          </a:p>
          <a:p>
            <a:pPr algn="ctr">
              <a:buNone/>
            </a:pPr>
            <a:endParaRPr lang="it-IT" dirty="0" smtClean="0"/>
          </a:p>
          <a:p>
            <a:pPr algn="ctr">
              <a:buNone/>
            </a:pPr>
            <a:r>
              <a:rPr lang="it-IT" sz="4800" dirty="0" smtClean="0">
                <a:solidFill>
                  <a:srgbClr val="FF0000"/>
                </a:solidFill>
              </a:rPr>
              <a:t>Grazie </a:t>
            </a:r>
            <a:endParaRPr lang="it-IT" sz="4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411760" y="1700808"/>
            <a:ext cx="4353680" cy="888714"/>
          </a:xfrm>
        </p:spPr>
        <p:txBody>
          <a:bodyPr>
            <a:normAutofit fontScale="90000"/>
          </a:bodyPr>
          <a:lstStyle/>
          <a:p>
            <a:pPr algn="ctr"/>
            <a:r>
              <a:rPr lang="it-IT" dirty="0" smtClean="0"/>
              <a:t>Il punto di vista del bambino</a:t>
            </a:r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323528" y="2708920"/>
            <a:ext cx="8424936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it-IT" sz="2000" dirty="0">
                <a:latin typeface="Arial" pitchFamily="34" charset="0"/>
                <a:cs typeface="Arial" pitchFamily="34" charset="0"/>
              </a:rPr>
              <a:t>E</a:t>
            </a:r>
            <a:r>
              <a:rPr lang="it-IT" sz="2000" dirty="0" smtClean="0">
                <a:latin typeface="Arial" pitchFamily="34" charset="0"/>
                <a:cs typeface="Arial" pitchFamily="34" charset="0"/>
              </a:rPr>
              <a:t>ntrare </a:t>
            </a:r>
            <a:r>
              <a:rPr lang="it-IT" sz="2000" dirty="0">
                <a:latin typeface="Arial" pitchFamily="34" charset="0"/>
                <a:cs typeface="Arial" pitchFamily="34" charset="0"/>
              </a:rPr>
              <a:t>al nido per il bambino significa:</a:t>
            </a:r>
          </a:p>
          <a:p>
            <a:pPr>
              <a:lnSpc>
                <a:spcPct val="150000"/>
              </a:lnSpc>
            </a:pPr>
            <a:r>
              <a:rPr lang="it-IT" sz="2000" dirty="0">
                <a:latin typeface="Arial" pitchFamily="34" charset="0"/>
                <a:cs typeface="Arial" pitchFamily="34" charset="0"/>
              </a:rPr>
              <a:t>- conoscere spazi e persone mai viste prima;</a:t>
            </a:r>
          </a:p>
          <a:p>
            <a:pPr>
              <a:lnSpc>
                <a:spcPct val="150000"/>
              </a:lnSpc>
            </a:pPr>
            <a:r>
              <a:rPr lang="it-IT" sz="2000" dirty="0">
                <a:latin typeface="Arial" pitchFamily="34" charset="0"/>
                <a:cs typeface="Arial" pitchFamily="34" charset="0"/>
              </a:rPr>
              <a:t>- abituarsi ad un’organizzazione della giornata diversa da quella di casa;</a:t>
            </a:r>
          </a:p>
          <a:p>
            <a:pPr>
              <a:lnSpc>
                <a:spcPct val="150000"/>
              </a:lnSpc>
            </a:pPr>
            <a:r>
              <a:rPr lang="it-IT" sz="2000" dirty="0">
                <a:latin typeface="Arial" pitchFamily="34" charset="0"/>
                <a:cs typeface="Arial" pitchFamily="34" charset="0"/>
              </a:rPr>
              <a:t>- imparare a stare bene anche lontano dai genitori;</a:t>
            </a:r>
          </a:p>
          <a:p>
            <a:pPr>
              <a:lnSpc>
                <a:spcPct val="150000"/>
              </a:lnSpc>
            </a:pPr>
            <a:r>
              <a:rPr lang="it-IT" sz="2000" dirty="0">
                <a:latin typeface="Arial" pitchFamily="34" charset="0"/>
                <a:cs typeface="Arial" pitchFamily="34" charset="0"/>
              </a:rPr>
              <a:t>- accettare altri punti di riferimento;</a:t>
            </a:r>
          </a:p>
          <a:p>
            <a:pPr>
              <a:lnSpc>
                <a:spcPct val="150000"/>
              </a:lnSpc>
            </a:pPr>
            <a:r>
              <a:rPr lang="it-IT" sz="2000" dirty="0">
                <a:latin typeface="Arial" pitchFamily="34" charset="0"/>
                <a:cs typeface="Arial" pitchFamily="34" charset="0"/>
              </a:rPr>
              <a:t>- accettare di relazionarsi e "mediare" con altri bambini;</a:t>
            </a:r>
          </a:p>
          <a:p>
            <a:pPr>
              <a:lnSpc>
                <a:spcPct val="150000"/>
              </a:lnSpc>
            </a:pPr>
            <a:r>
              <a:rPr lang="it-IT" sz="2000" dirty="0">
                <a:latin typeface="Arial" pitchFamily="34" charset="0"/>
                <a:cs typeface="Arial" pitchFamily="34" charset="0"/>
              </a:rPr>
              <a:t>- superare le frustrazioni e, in questo modo, imparare ad affrontare meglio la realtà.</a:t>
            </a:r>
          </a:p>
          <a:p>
            <a:pPr>
              <a:lnSpc>
                <a:spcPct val="150000"/>
              </a:lnSpc>
            </a:pPr>
            <a:endParaRPr lang="it-IT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411760" y="1556792"/>
            <a:ext cx="4353680" cy="888714"/>
          </a:xfrm>
        </p:spPr>
        <p:txBody>
          <a:bodyPr>
            <a:normAutofit fontScale="90000"/>
          </a:bodyPr>
          <a:lstStyle/>
          <a:p>
            <a:pPr algn="ctr"/>
            <a:r>
              <a:rPr lang="it-IT" dirty="0" smtClean="0"/>
              <a:t>Il punto di vista del Genitore</a:t>
            </a:r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323528" y="2420888"/>
            <a:ext cx="8424936" cy="4651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it-IT" sz="2000" u="sng" dirty="0">
                <a:latin typeface="Arial" pitchFamily="34" charset="0"/>
                <a:cs typeface="Arial" pitchFamily="34" charset="0"/>
              </a:rPr>
              <a:t>A. In rapporto al bambino</a:t>
            </a:r>
            <a:endParaRPr lang="it-IT" sz="2000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r>
              <a:rPr lang="it-IT" sz="2000" dirty="0">
                <a:latin typeface="Arial" pitchFamily="34" charset="0"/>
                <a:cs typeface="Arial" pitchFamily="34" charset="0"/>
              </a:rPr>
              <a:t>- È giusto allontanarsi dal bambino che piange al nido?</a:t>
            </a:r>
          </a:p>
          <a:p>
            <a:pPr>
              <a:lnSpc>
                <a:spcPct val="150000"/>
              </a:lnSpc>
            </a:pPr>
            <a:r>
              <a:rPr lang="it-IT" sz="2000" dirty="0">
                <a:latin typeface="Arial" pitchFamily="34" charset="0"/>
                <a:cs typeface="Arial" pitchFamily="34" charset="0"/>
              </a:rPr>
              <a:t>- Si abituerà il bambino ai ritmi del nido?</a:t>
            </a:r>
          </a:p>
          <a:p>
            <a:pPr>
              <a:lnSpc>
                <a:spcPct val="150000"/>
              </a:lnSpc>
            </a:pPr>
            <a:r>
              <a:rPr lang="it-IT" sz="2000" dirty="0">
                <a:latin typeface="Arial" pitchFamily="34" charset="0"/>
                <a:cs typeface="Arial" pitchFamily="34" charset="0"/>
              </a:rPr>
              <a:t>- Il bambino mangerà, dormirà, etc. senza di me?</a:t>
            </a:r>
          </a:p>
          <a:p>
            <a:pPr>
              <a:lnSpc>
                <a:spcPct val="150000"/>
              </a:lnSpc>
            </a:pPr>
            <a:r>
              <a:rPr lang="it-IT" sz="2000" dirty="0">
                <a:latin typeface="Arial" pitchFamily="34" charset="0"/>
                <a:cs typeface="Arial" pitchFamily="34" charset="0"/>
              </a:rPr>
              <a:t>- Accetterà le educatrici della sua sezione?</a:t>
            </a:r>
          </a:p>
          <a:p>
            <a:pPr>
              <a:lnSpc>
                <a:spcPct val="150000"/>
              </a:lnSpc>
            </a:pPr>
            <a:r>
              <a:rPr lang="it-IT" sz="2000" dirty="0">
                <a:latin typeface="Arial" pitchFamily="34" charset="0"/>
                <a:cs typeface="Arial" pitchFamily="34" charset="0"/>
              </a:rPr>
              <a:t>- Si troverà bene in mezzo agli altri bambini?</a:t>
            </a:r>
          </a:p>
          <a:p>
            <a:pPr>
              <a:lnSpc>
                <a:spcPct val="150000"/>
              </a:lnSpc>
            </a:pPr>
            <a:r>
              <a:rPr lang="it-IT" sz="2000" u="sng" dirty="0">
                <a:latin typeface="Arial" pitchFamily="34" charset="0"/>
                <a:cs typeface="Arial" pitchFamily="34" charset="0"/>
              </a:rPr>
              <a:t>B. In rapporto a se stessi come genitori</a:t>
            </a:r>
            <a:endParaRPr lang="it-IT" sz="2000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r>
              <a:rPr lang="it-IT" sz="2000" dirty="0">
                <a:latin typeface="Arial" pitchFamily="34" charset="0"/>
                <a:cs typeface="Arial" pitchFamily="34" charset="0"/>
              </a:rPr>
              <a:t>- E’ possibile allontanarsi dal bambino senza essere troppo preoccupati?</a:t>
            </a:r>
          </a:p>
          <a:p>
            <a:pPr>
              <a:lnSpc>
                <a:spcPct val="150000"/>
              </a:lnSpc>
            </a:pPr>
            <a:r>
              <a:rPr lang="it-IT" sz="2000" dirty="0">
                <a:latin typeface="Arial" pitchFamily="34" charset="0"/>
                <a:cs typeface="Arial" pitchFamily="34" charset="0"/>
              </a:rPr>
              <a:t>- Perderò il mio ruolo come figura di riferimento?</a:t>
            </a:r>
          </a:p>
          <a:p>
            <a:pPr>
              <a:lnSpc>
                <a:spcPct val="150000"/>
              </a:lnSpc>
            </a:pPr>
            <a:endParaRPr lang="it-IT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611560" y="1052736"/>
            <a:ext cx="777686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it-IT" sz="2000" u="sng" dirty="0">
                <a:latin typeface="Arial" pitchFamily="34" charset="0"/>
                <a:cs typeface="Arial" pitchFamily="34" charset="0"/>
              </a:rPr>
              <a:t>C. In rapporto all’organizzazione del nido</a:t>
            </a:r>
            <a:endParaRPr lang="it-IT" sz="2000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r>
              <a:rPr lang="it-IT" sz="2000" dirty="0">
                <a:latin typeface="Arial" pitchFamily="34" charset="0"/>
                <a:cs typeface="Arial" pitchFamily="34" charset="0"/>
              </a:rPr>
              <a:t>- Come fanno a gestire più bambini insieme, quando io faccio fatica a gestirne uno?</a:t>
            </a:r>
          </a:p>
          <a:p>
            <a:pPr>
              <a:lnSpc>
                <a:spcPct val="150000"/>
              </a:lnSpc>
            </a:pPr>
            <a:r>
              <a:rPr lang="it-IT" sz="2000" dirty="0">
                <a:latin typeface="Arial" pitchFamily="34" charset="0"/>
                <a:cs typeface="Arial" pitchFamily="34" charset="0"/>
              </a:rPr>
              <a:t>- Saremo informati dei progressi e delle conquiste dei bambini?</a:t>
            </a:r>
          </a:p>
          <a:p>
            <a:pPr>
              <a:lnSpc>
                <a:spcPct val="150000"/>
              </a:lnSpc>
            </a:pPr>
            <a:r>
              <a:rPr lang="it-IT" sz="2000" dirty="0">
                <a:latin typeface="Arial" pitchFamily="34" charset="0"/>
                <a:cs typeface="Arial" pitchFamily="34" charset="0"/>
              </a:rPr>
              <a:t> </a:t>
            </a:r>
          </a:p>
          <a:p>
            <a:pPr>
              <a:lnSpc>
                <a:spcPct val="150000"/>
              </a:lnSpc>
            </a:pPr>
            <a:endParaRPr lang="it-IT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3568" y="1052736"/>
            <a:ext cx="7772400" cy="1828800"/>
          </a:xfrm>
        </p:spPr>
        <p:txBody>
          <a:bodyPr/>
          <a:lstStyle/>
          <a:p>
            <a:pPr algn="ctr"/>
            <a:r>
              <a:rPr lang="it-IT" dirty="0" smtClean="0"/>
              <a:t>Il punto di vista dell’educatore</a:t>
            </a:r>
            <a:endParaRPr lang="it-IT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2267744" y="4437112"/>
            <a:ext cx="48965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Collaborazione …</a:t>
            </a:r>
            <a:endParaRPr lang="it-IT" sz="4000" i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11560" y="404664"/>
            <a:ext cx="7772400" cy="1008112"/>
          </a:xfrm>
        </p:spPr>
        <p:txBody>
          <a:bodyPr/>
          <a:lstStyle/>
          <a:p>
            <a:pPr algn="ctr"/>
            <a:r>
              <a:rPr lang="it-IT" dirty="0" smtClean="0"/>
              <a:t>Suggerimenti</a:t>
            </a:r>
            <a:endParaRPr lang="it-IT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467544" y="1410355"/>
            <a:ext cx="8280920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50000"/>
              </a:lnSpc>
            </a:pPr>
            <a:r>
              <a:rPr lang="it-IT" sz="2000" dirty="0" smtClean="0">
                <a:latin typeface="Arial" pitchFamily="34" charset="0"/>
                <a:cs typeface="Arial" pitchFamily="34" charset="0"/>
              </a:rPr>
              <a:t>- Sentirsi </a:t>
            </a:r>
            <a:r>
              <a:rPr lang="it-IT" sz="2000" dirty="0">
                <a:latin typeface="Arial" pitchFamily="34" charset="0"/>
                <a:cs typeface="Arial" pitchFamily="34" charset="0"/>
              </a:rPr>
              <a:t>sicuri di aver fatto la scelta giusta. </a:t>
            </a:r>
          </a:p>
          <a:p>
            <a:pPr lvl="0">
              <a:lnSpc>
                <a:spcPct val="150000"/>
              </a:lnSpc>
            </a:pPr>
            <a:r>
              <a:rPr lang="it-IT" sz="2000" dirty="0" smtClean="0">
                <a:latin typeface="Arial" pitchFamily="34" charset="0"/>
                <a:cs typeface="Arial" pitchFamily="34" charset="0"/>
              </a:rPr>
              <a:t>- Preparare </a:t>
            </a:r>
            <a:r>
              <a:rPr lang="it-IT" sz="2000" dirty="0">
                <a:latin typeface="Arial" pitchFamily="34" charset="0"/>
                <a:cs typeface="Arial" pitchFamily="34" charset="0"/>
              </a:rPr>
              <a:t>il bambino alla nuova esperienza, evidenziandone gli aspetti positivi, ovvero la possibilità di incontrare nuovi amici e giocare con nuovi giocattoli e sostenerla una volta rientrati a casa</a:t>
            </a:r>
            <a:r>
              <a:rPr lang="it-IT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it-IT" sz="2000" dirty="0">
                <a:latin typeface="Arial" pitchFamily="34" charset="0"/>
                <a:cs typeface="Arial" pitchFamily="34" charset="0"/>
              </a:rPr>
              <a:t>ricordando le situazioni stimolanti e piacevoli che si sono vissute insieme. </a:t>
            </a:r>
          </a:p>
          <a:p>
            <a:pPr lvl="0">
              <a:lnSpc>
                <a:spcPct val="150000"/>
              </a:lnSpc>
            </a:pPr>
            <a:r>
              <a:rPr lang="it-IT" sz="2000" dirty="0" smtClean="0">
                <a:latin typeface="Arial" pitchFamily="34" charset="0"/>
                <a:cs typeface="Arial" pitchFamily="34" charset="0"/>
              </a:rPr>
              <a:t>- Non </a:t>
            </a:r>
            <a:r>
              <a:rPr lang="it-IT" sz="2000" dirty="0">
                <a:latin typeface="Arial" pitchFamily="34" charset="0"/>
                <a:cs typeface="Arial" pitchFamily="34" charset="0"/>
              </a:rPr>
              <a:t>vivere come una "antagonista" l'educatrice, ma considerarla piuttosto come una "compagna" che condivide con "voi" la nuova esperienza. </a:t>
            </a:r>
          </a:p>
          <a:p>
            <a:pPr lvl="0">
              <a:lnSpc>
                <a:spcPct val="150000"/>
              </a:lnSpc>
            </a:pPr>
            <a:r>
              <a:rPr lang="it-IT" sz="2000" dirty="0" smtClean="0">
                <a:latin typeface="Arial" pitchFamily="34" charset="0"/>
                <a:cs typeface="Arial" pitchFamily="34" charset="0"/>
              </a:rPr>
              <a:t>- Affidarsi </a:t>
            </a:r>
            <a:r>
              <a:rPr lang="it-IT" sz="2000" dirty="0">
                <a:latin typeface="Arial" pitchFamily="34" charset="0"/>
                <a:cs typeface="Arial" pitchFamily="34" charset="0"/>
              </a:rPr>
              <a:t>ai piccoli suggerimenti delle educatrici, nel momento dell'ingresso all'asilo nido. </a:t>
            </a:r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79512" y="530352"/>
            <a:ext cx="8640960" cy="4187952"/>
          </a:xfrm>
        </p:spPr>
        <p:txBody>
          <a:bodyPr>
            <a:noAutofit/>
          </a:bodyPr>
          <a:lstStyle/>
          <a:p>
            <a:pPr lvl="0">
              <a:lnSpc>
                <a:spcPct val="170000"/>
              </a:lnSpc>
              <a:buFontTx/>
              <a:buChar char="-"/>
            </a:pPr>
            <a:r>
              <a:rPr lang="it-IT" sz="2000" dirty="0" smtClean="0">
                <a:latin typeface="Arial" pitchFamily="34" charset="0"/>
                <a:cs typeface="Arial" pitchFamily="34" charset="0"/>
              </a:rPr>
              <a:t>Accettare </a:t>
            </a:r>
            <a:r>
              <a:rPr lang="it-IT" sz="2000" dirty="0" smtClean="0">
                <a:latin typeface="Arial" pitchFamily="34" charset="0"/>
                <a:cs typeface="Arial" pitchFamily="34" charset="0"/>
              </a:rPr>
              <a:t>le prime proposte di provare a distaccarsi dal proprio bimbo per un tempo molto ridotto, con fiducia; se le educatrici ve lo propongono è perché hanno notato nel bambino segnali </a:t>
            </a:r>
            <a:r>
              <a:rPr lang="it-IT" sz="2000" dirty="0" smtClean="0">
                <a:latin typeface="Arial" pitchFamily="34" charset="0"/>
                <a:cs typeface="Arial" pitchFamily="34" charset="0"/>
              </a:rPr>
              <a:t>positivi.</a:t>
            </a:r>
          </a:p>
          <a:p>
            <a:pPr lvl="0">
              <a:lnSpc>
                <a:spcPct val="170000"/>
              </a:lnSpc>
              <a:buFontTx/>
              <a:buChar char="-"/>
            </a:pPr>
            <a:endParaRPr lang="it-IT" sz="2000" dirty="0" smtClean="0">
              <a:latin typeface="Arial" pitchFamily="34" charset="0"/>
              <a:cs typeface="Arial" pitchFamily="34" charset="0"/>
            </a:endParaRPr>
          </a:p>
          <a:p>
            <a:pPr lvl="0">
              <a:lnSpc>
                <a:spcPct val="170000"/>
              </a:lnSpc>
              <a:buNone/>
            </a:pPr>
            <a:r>
              <a:rPr lang="it-IT" sz="2000" dirty="0" smtClean="0">
                <a:latin typeface="Arial" pitchFamily="34" charset="0"/>
                <a:cs typeface="Arial" pitchFamily="34" charset="0"/>
              </a:rPr>
              <a:t>- I </a:t>
            </a:r>
            <a:r>
              <a:rPr lang="it-IT" sz="2000" dirty="0" smtClean="0">
                <a:latin typeface="Arial" pitchFamily="34" charset="0"/>
                <a:cs typeface="Arial" pitchFamily="34" charset="0"/>
              </a:rPr>
              <a:t>segnali di disagio del bambino (pianto forte e prolungato, il non voler staccarsi fisicamente dalla mamma ecc...) non devono far pensare subito ad un fallimento della nuova esperienza, ma costituiscono un fatto passeggero, destinato ad attenuarsi e a scomparire. I tempi dell'ambientamento non sono uguali per tutti ed ogni bambino ha proprie originali sensazioni e comportamenti che occorre rispettare. </a:t>
            </a:r>
          </a:p>
          <a:p>
            <a:pPr>
              <a:lnSpc>
                <a:spcPct val="170000"/>
              </a:lnSpc>
            </a:pPr>
            <a:endParaRPr lang="it-IT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79512" y="530352"/>
            <a:ext cx="8712968" cy="4187952"/>
          </a:xfrm>
        </p:spPr>
        <p:txBody>
          <a:bodyPr>
            <a:noAutofit/>
          </a:bodyPr>
          <a:lstStyle/>
          <a:p>
            <a:pPr lvl="0">
              <a:lnSpc>
                <a:spcPct val="150000"/>
              </a:lnSpc>
              <a:buNone/>
            </a:pPr>
            <a:r>
              <a:rPr lang="it-IT" sz="2000" dirty="0" smtClean="0">
                <a:latin typeface="Arial" pitchFamily="34" charset="0"/>
                <a:cs typeface="Arial" pitchFamily="34" charset="0"/>
              </a:rPr>
              <a:t>-  Può </a:t>
            </a:r>
            <a:r>
              <a:rPr lang="it-IT" sz="2000" dirty="0" smtClean="0">
                <a:latin typeface="Arial" pitchFamily="34" charset="0"/>
                <a:cs typeface="Arial" pitchFamily="34" charset="0"/>
              </a:rPr>
              <a:t>accadere frequentemente che le insegnanti vi rivolgano piccole richieste oppure vi chiedano di rivedere i tempi e modi dell'ambientamento, tenete presente che tali richieste sono sempre finalizzate al benessere del bambino. </a:t>
            </a:r>
          </a:p>
          <a:p>
            <a:pPr lvl="0">
              <a:lnSpc>
                <a:spcPct val="150000"/>
              </a:lnSpc>
              <a:buNone/>
            </a:pPr>
            <a:r>
              <a:rPr lang="it-IT" sz="2000" dirty="0" smtClean="0">
                <a:latin typeface="Arial" pitchFamily="34" charset="0"/>
                <a:cs typeface="Arial" pitchFamily="34" charset="0"/>
              </a:rPr>
              <a:t>-   Se </a:t>
            </a:r>
            <a:r>
              <a:rPr lang="it-IT" sz="2000" dirty="0" smtClean="0">
                <a:latin typeface="Arial" pitchFamily="34" charset="0"/>
                <a:cs typeface="Arial" pitchFamily="34" charset="0"/>
              </a:rPr>
              <a:t>vi sono dubbi od incomprensioni parlatene con franchezza con le educatrici, perché l'ambientamento è un percorso a tre (bambino-genitore- </a:t>
            </a:r>
            <a:r>
              <a:rPr lang="it-IT" sz="2000" dirty="0" smtClean="0">
                <a:latin typeface="Arial" pitchFamily="34" charset="0"/>
                <a:cs typeface="Arial" pitchFamily="34" charset="0"/>
              </a:rPr>
              <a:t>educatrice)</a:t>
            </a:r>
            <a:endParaRPr lang="it-IT" sz="2000" dirty="0" smtClean="0">
              <a:latin typeface="Arial" pitchFamily="34" charset="0"/>
              <a:cs typeface="Arial" pitchFamily="34" charset="0"/>
            </a:endParaRPr>
          </a:p>
          <a:p>
            <a:pPr lvl="0">
              <a:lnSpc>
                <a:spcPct val="150000"/>
              </a:lnSpc>
              <a:buNone/>
            </a:pPr>
            <a:r>
              <a:rPr lang="it-IT" sz="2000" dirty="0" smtClean="0">
                <a:latin typeface="Arial" pitchFamily="34" charset="0"/>
                <a:cs typeface="Arial" pitchFamily="34" charset="0"/>
              </a:rPr>
              <a:t>-   Cercate </a:t>
            </a:r>
            <a:r>
              <a:rPr lang="it-IT" sz="2000" dirty="0" smtClean="0">
                <a:latin typeface="Arial" pitchFamily="34" charset="0"/>
                <a:cs typeface="Arial" pitchFamily="34" charset="0"/>
              </a:rPr>
              <a:t>il più possibile di partecipare ai momenti di vita sociale dell'asilo nido (assemblee, feste ecc..), perché ciò vi consentirà, non solo di conoscere maggiormente l'ambiente e le persone del nido, ma di condividere e sostenere in modo più significativo l'esperienza del vostro bambino, sentendovi attivi e "protagonisti". </a:t>
            </a:r>
          </a:p>
          <a:p>
            <a:pPr>
              <a:lnSpc>
                <a:spcPct val="150000"/>
              </a:lnSpc>
            </a:pPr>
            <a:endParaRPr lang="it-IT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0" y="188913"/>
          <a:ext cx="9075738" cy="6669087"/>
        </p:xfrm>
        <a:graphic>
          <a:graphicData uri="http://schemas.openxmlformats.org/presentationml/2006/ole">
            <p:oleObj spid="_x0000_s1026" name="Document" r:id="rId3" imgW="9717071" imgH="6518211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tro">
  <a:themeElements>
    <a:clrScheme name="Astro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tro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tr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20</TotalTime>
  <Words>544</Words>
  <Application>Microsoft Office PowerPoint</Application>
  <PresentationFormat>Presentazione su schermo (4:3)</PresentationFormat>
  <Paragraphs>41</Paragraphs>
  <Slides>10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2" baseType="lpstr">
      <vt:lpstr>Astro</vt:lpstr>
      <vt:lpstr>Documento di Microsoft Office Word 97 - 2003</vt:lpstr>
      <vt:lpstr>Chi ha Paura di entrare all’asilo?</vt:lpstr>
      <vt:lpstr>Il punto di vista del bambino</vt:lpstr>
      <vt:lpstr>Il punto di vista del Genitore</vt:lpstr>
      <vt:lpstr>Diapositiva 4</vt:lpstr>
      <vt:lpstr>Il punto di vista dell’educatore</vt:lpstr>
      <vt:lpstr>Suggerimenti</vt:lpstr>
      <vt:lpstr>Diapositiva 7</vt:lpstr>
      <vt:lpstr>Diapositiva 8</vt:lpstr>
      <vt:lpstr>Diapositiva 9</vt:lpstr>
      <vt:lpstr>Diapositiva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Chi ha Paura di entrare all’asilo?</dc:title>
  <dc:creator>Paola</dc:creator>
  <cp:lastModifiedBy>Paola</cp:lastModifiedBy>
  <cp:revision>3</cp:revision>
  <dcterms:created xsi:type="dcterms:W3CDTF">2024-10-01T09:20:50Z</dcterms:created>
  <dcterms:modified xsi:type="dcterms:W3CDTF">2024-10-01T09:41:28Z</dcterms:modified>
</cp:coreProperties>
</file>